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sldIdLst>
    <p:sldId id="256" r:id="rId2"/>
    <p:sldId id="266" r:id="rId3"/>
    <p:sldId id="264" r:id="rId4"/>
    <p:sldId id="261" r:id="rId5"/>
    <p:sldId id="262" r:id="rId6"/>
    <p:sldId id="263" r:id="rId7"/>
    <p:sldId id="267" r:id="rId8"/>
    <p:sldId id="286" r:id="rId9"/>
    <p:sldId id="287" r:id="rId10"/>
    <p:sldId id="265" r:id="rId11"/>
    <p:sldId id="289" r:id="rId12"/>
    <p:sldId id="290" r:id="rId13"/>
    <p:sldId id="282" r:id="rId14"/>
    <p:sldId id="280" r:id="rId15"/>
    <p:sldId id="288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E305-DFBB-449B-A715-D1B6572F0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2C6F1-4716-4279-AEC2-BCE9BC45F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E5716-203D-4343-83E3-2811E66F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104CB-7F11-404A-98C9-5C9E3E1E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4A52D-5DB2-4CBE-918E-B1E7A1DE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6CDD-5874-45DC-A28E-25E48F17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5B8EF-C81A-4D56-B353-DD26180A0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E578-88D2-49B8-A84B-9A1E9C1B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B58BE-3046-46BC-9E59-4E84A920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6891-CD93-4933-9D4D-62C7F376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9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348F0-CB80-47E1-9414-C96AA330D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66466-0C70-4C42-BADE-7C60F8467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3309-AEE2-43C9-8773-9F8F709E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4F7C7-314E-47F9-9CC7-644B1994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C8F6F-AD68-4952-A162-8D977FFD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601C-D8C5-4B68-BF36-99738B4B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787C-5C39-492D-9527-8C1303F8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8146D-6ED5-457A-B63E-F8DEB9B3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EF32E-BF8B-49D1-87D3-B2899F7F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C1A4-7CBF-4CCB-98A6-69C63246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7D14-C847-46E9-B3B4-D4CD9231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4E11-FDF8-4531-83AD-A29E6E6F1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657BD-6F81-47E4-9936-3BF07CA8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7C4C-696E-4220-921A-5686D6A6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578C-31FD-46F5-850A-D1758BE5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AEB5-D5A9-43A4-99CD-0C3B22AC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542F3-370A-4870-9C07-DFAA5CB4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5E409-83FF-4410-9486-868ED9625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D250-051A-4C6B-AAB1-2FE5C0A7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55A7E-22F7-4886-B21D-B89096AC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5830D-86C1-49EE-9042-55F077B4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490D-3CCD-48A2-924B-D0559708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897B7-7ED0-47AD-ACB0-696D768F2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DD0F3-92C7-42BE-94DB-58735F776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BD4F7-F207-49B1-B864-EB90A40F3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616F3-F785-4C52-8A55-EB74612AE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DF3F3-2C3A-4159-B8CF-3DACB9B9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0584C-18E6-40E3-9856-2A043C25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972A3-8927-4FA5-8181-AEA17B6C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4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0E1B-6728-4F2B-8ED4-489AB618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61D21-6B3C-4D92-96F1-4AEB033B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28679-8D3A-4B42-B92B-6902CDA7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A97FF-78FE-4B57-B82D-FA57B76C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D5BF0-98D2-47D7-95B1-8F83D8BF2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B8044-0C1E-4D92-9621-D1875E10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8B2AF-205D-491D-A9F1-26C18F27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2C30-C80B-4F21-916F-9BA3B76F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32CE-8206-4D40-B4B5-2EFBDABB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66B7F-5D98-494B-AB84-50FA01DD4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DA76-8D97-49B7-8CE5-DB2F294C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86BD7-6E51-4FB0-845C-469C57DF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327AA-12C8-4B37-B47D-9B0EA89F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3584-768F-4415-B0C6-35CFF7D9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CE71B-881C-48FC-906A-32DC7CFCF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01F7F-3B0E-417A-A810-6631FF03E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60629-3D10-467D-9079-0C2A4621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6EC21-0694-4923-BD90-4B4129A7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C064E-F3E0-44DB-B8A2-1EA4C5C8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E7C4F-A592-41A7-977C-3FCAED06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DBB29-FA0A-450C-B843-EF0AE899E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B44-8E1B-4755-91BC-C8384CB7B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70F4-9D1A-4EB6-80E3-1613508EF862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A930-DF69-4A44-828D-FE8C6456B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7FF2-FC05-4F0E-BA90-2FFD043E7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E5625-E0BF-477C-ACAC-7E4091EEC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2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hyperlink" Target="https://www.youtube.com/watch?v=-DUxtdeCiB4" TargetMode="External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-DUxtdeCiB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0715822" y="0"/>
            <a:ext cx="195973" cy="6858000"/>
          </a:xfrm>
          <a:prstGeom prst="rect">
            <a:avLst/>
          </a:prstGeom>
          <a:solidFill>
            <a:schemeClr val="tx1">
              <a:alpha val="29803"/>
            </a:schemeClr>
          </a:solidFill>
        </p:spPr>
        <p:txBody>
          <a:bodyPr/>
          <a:lstStyle/>
          <a:p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4C9395-4DFD-4C25-A03E-39D1CB2AF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4" b="7665"/>
          <a:stretch/>
        </p:blipFill>
        <p:spPr>
          <a:xfrm>
            <a:off x="5572213" y="406791"/>
            <a:ext cx="5143609" cy="524159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1" y="5639921"/>
            <a:ext cx="12192001" cy="1218079"/>
            <a:chOff x="0" y="0"/>
            <a:chExt cx="26336849" cy="315685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6336849" cy="3156858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22154" y="547972"/>
              <a:ext cx="10491544" cy="1906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6"/>
                </a:lnSpc>
              </a:pPr>
              <a:r>
                <a:rPr lang="en-US" sz="2133" spc="106" dirty="0">
                  <a:solidFill>
                    <a:srgbClr val="FFFFFF"/>
                  </a:solidFill>
                  <a:latin typeface="Assistant Regular"/>
                </a:rPr>
                <a:t>Muhammad </a:t>
              </a:r>
              <a:r>
                <a:rPr lang="en-US" sz="2133" spc="106" dirty="0" err="1">
                  <a:solidFill>
                    <a:srgbClr val="FFFFFF"/>
                  </a:solidFill>
                  <a:latin typeface="Assistant Regular"/>
                </a:rPr>
                <a:t>Fachrurazi</a:t>
              </a:r>
              <a:endParaRPr lang="en-US" sz="2133" spc="106" dirty="0">
                <a:solidFill>
                  <a:srgbClr val="FFFFFF"/>
                </a:solidFill>
                <a:latin typeface="Assistant Regular"/>
              </a:endParaRPr>
            </a:p>
            <a:p>
              <a:pPr>
                <a:lnSpc>
                  <a:spcPts val="2986"/>
                </a:lnSpc>
              </a:pPr>
              <a:r>
                <a:rPr lang="en-US" sz="2133" spc="106" dirty="0">
                  <a:solidFill>
                    <a:srgbClr val="FFFFFF"/>
                  </a:solidFill>
                  <a:latin typeface="Assistant Regular"/>
                </a:rPr>
                <a:t>16524055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6858000" y="0"/>
            <a:ext cx="101175" cy="685800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pic>
        <p:nvPicPr>
          <p:cNvPr id="12" name="Picture 11" descr="Image result for logo uii png">
            <a:extLst>
              <a:ext uri="{FF2B5EF4-FFF2-40B4-BE49-F238E27FC236}">
                <a16:creationId xmlns:a16="http://schemas.microsoft.com/office/drawing/2014/main" id="{DD6C406F-666D-45DF-BF09-1E8FFEF9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87" y="482950"/>
            <a:ext cx="2270133" cy="964850"/>
          </a:xfrm>
          <a:prstGeom prst="rect">
            <a:avLst/>
          </a:prstGeom>
          <a:noFill/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FE1B1532-A55A-42FB-9ED0-59C0979F3B94}"/>
              </a:ext>
            </a:extLst>
          </p:cNvPr>
          <p:cNvSpPr txBox="1"/>
          <p:nvPr/>
        </p:nvSpPr>
        <p:spPr>
          <a:xfrm>
            <a:off x="541854" y="2282687"/>
            <a:ext cx="604398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dirty="0"/>
              <a:t>BREAKDOWN </a:t>
            </a:r>
          </a:p>
          <a:p>
            <a:r>
              <a:rPr lang="en-US" sz="4000" i="1" dirty="0"/>
              <a:t>HAAR-CASCADE CLASSIFIER</a:t>
            </a:r>
          </a:p>
          <a:p>
            <a:r>
              <a:rPr lang="en-US" sz="4000" i="1" dirty="0"/>
              <a:t>OBJECT DETECTION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27C6C-4CFF-4E94-8B91-6883052FF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864" y="5868741"/>
            <a:ext cx="760439" cy="760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7C5AE-6570-4E49-82B5-B1A815600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1" b="411"/>
          <a:stretch/>
        </p:blipFill>
        <p:spPr>
          <a:xfrm>
            <a:off x="10253664" y="5892436"/>
            <a:ext cx="741398" cy="6890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detective-figure-2 - privateeye.com.au">
            <a:extLst>
              <a:ext uri="{FF2B5EF4-FFF2-40B4-BE49-F238E27FC236}">
                <a16:creationId xmlns:a16="http://schemas.microsoft.com/office/drawing/2014/main" id="{4A1559A4-79E7-4D72-B1E8-4AB67751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07" y="2338678"/>
            <a:ext cx="2495016" cy="218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8A1B27-6198-4A04-9BF6-18F63964862B}"/>
              </a:ext>
            </a:extLst>
          </p:cNvPr>
          <p:cNvSpPr/>
          <p:nvPr/>
        </p:nvSpPr>
        <p:spPr>
          <a:xfrm>
            <a:off x="4640366" y="2875002"/>
            <a:ext cx="53269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21516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35137" y="6377631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7279822" y="-1"/>
            <a:ext cx="4920342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293812" y="501163"/>
            <a:ext cx="10820400" cy="38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Integral Image</a:t>
            </a:r>
            <a:endParaRPr lang="en-US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8F7283-A0EA-4A61-85D9-EE0EDDFFF8C5}"/>
              </a:ext>
            </a:extLst>
          </p:cNvPr>
          <p:cNvSpPr/>
          <p:nvPr/>
        </p:nvSpPr>
        <p:spPr>
          <a:xfrm>
            <a:off x="538295" y="430974"/>
            <a:ext cx="637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integral image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pikselnya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jumlahan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dan </a:t>
            </a:r>
            <a:r>
              <a:rPr lang="en-US" dirty="0" err="1"/>
              <a:t>atasnya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integral image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pada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447A3-BF7A-473B-92C9-FFE4808D2DA4}"/>
              </a:ext>
            </a:extLst>
          </p:cNvPr>
          <p:cNvSpPr/>
          <p:nvPr/>
        </p:nvSpPr>
        <p:spPr>
          <a:xfrm>
            <a:off x="538296" y="4284947"/>
            <a:ext cx="6375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integral image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4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yang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dan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sisinya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521BA-0C4F-4721-840D-D7AA03B5000E}"/>
              </a:ext>
            </a:extLst>
          </p:cNvPr>
          <p:cNvSpPr/>
          <p:nvPr/>
        </p:nvSpPr>
        <p:spPr>
          <a:xfrm>
            <a:off x="7886648" y="4309393"/>
            <a:ext cx="3635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Daerh</a:t>
            </a:r>
            <a:r>
              <a:rPr lang="en-US" dirty="0"/>
              <a:t> </a:t>
            </a:r>
            <a:r>
              <a:rPr lang="en-US" dirty="0" err="1"/>
              <a:t>kuning</a:t>
            </a:r>
            <a:r>
              <a:rPr lang="en-US" dirty="0"/>
              <a:t> = D – (B + C) + A</a:t>
            </a:r>
          </a:p>
          <a:p>
            <a:r>
              <a:rPr lang="en-US" dirty="0"/>
              <a:t>	 </a:t>
            </a:r>
            <a:r>
              <a:rPr lang="en-US" sz="600" dirty="0"/>
              <a:t> </a:t>
            </a:r>
            <a:r>
              <a:rPr lang="en-US" dirty="0"/>
              <a:t>      = 3.7 – (0.5 + 1.7) + 0.2</a:t>
            </a:r>
          </a:p>
          <a:p>
            <a:r>
              <a:rPr lang="en-US" dirty="0"/>
              <a:t>	       </a:t>
            </a:r>
            <a:r>
              <a:rPr lang="en-US" sz="800" dirty="0"/>
              <a:t> </a:t>
            </a:r>
            <a:r>
              <a:rPr lang="en-US" dirty="0"/>
              <a:t>= 1.7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6FDCE8-CE5C-4CBB-B991-E2E1980FF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19" b="13335"/>
          <a:stretch/>
        </p:blipFill>
        <p:spPr>
          <a:xfrm>
            <a:off x="7730763" y="757042"/>
            <a:ext cx="1849112" cy="15428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49667E4-7ABF-459E-8E2F-6F50201DFCF8}"/>
              </a:ext>
            </a:extLst>
          </p:cNvPr>
          <p:cNvSpPr/>
          <p:nvPr/>
        </p:nvSpPr>
        <p:spPr>
          <a:xfrm>
            <a:off x="7450216" y="5486978"/>
            <a:ext cx="4508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pixel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pun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diselesaikan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keempat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referensi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335ED5-DE9E-448E-BD2F-F881EA8E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1" y="1862750"/>
            <a:ext cx="4905375" cy="2190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8E3001-5011-4268-9944-0725990B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19" b="13335"/>
          <a:stretch/>
        </p:blipFill>
        <p:spPr>
          <a:xfrm>
            <a:off x="9959616" y="757042"/>
            <a:ext cx="1849112" cy="15428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6E4787-E03C-472B-B37F-34993A53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609" y="2517155"/>
            <a:ext cx="1866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30534" y="6634806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5992585" y="-1"/>
            <a:ext cx="6207580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598986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-Like Features</a:t>
            </a:r>
            <a:endParaRPr lang="en-US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80BFE1-48A3-45EF-914F-80FF9E44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06" y="1212949"/>
            <a:ext cx="2770144" cy="17754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78F7283-A0EA-4A61-85D9-EE0EDDFFF8C5}"/>
              </a:ext>
            </a:extLst>
          </p:cNvPr>
          <p:cNvSpPr/>
          <p:nvPr/>
        </p:nvSpPr>
        <p:spPr>
          <a:xfrm>
            <a:off x="538297" y="430974"/>
            <a:ext cx="4849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-Cascade Classifier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735515-1D05-43B7-9D9E-BDBC5139C62B}"/>
              </a:ext>
            </a:extLst>
          </p:cNvPr>
          <p:cNvSpPr/>
          <p:nvPr/>
        </p:nvSpPr>
        <p:spPr>
          <a:xfrm>
            <a:off x="527413" y="3162000"/>
            <a:ext cx="4849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gelap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9C0651-975E-4CE9-9F5F-017F83042509}"/>
              </a:ext>
            </a:extLst>
          </p:cNvPr>
          <p:cNvSpPr/>
          <p:nvPr/>
        </p:nvSpPr>
        <p:spPr>
          <a:xfrm>
            <a:off x="4287705" y="5170948"/>
            <a:ext cx="158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8x3p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A2EFC-465F-494A-9F1A-F3F525E2EFD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063966" y="5494114"/>
            <a:ext cx="223739" cy="4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D3DB11D-D7A8-4B09-9E30-ED533C5D8989}"/>
              </a:ext>
            </a:extLst>
          </p:cNvPr>
          <p:cNvGraphicFramePr>
            <a:graphicFrameLocks noGrp="1"/>
          </p:cNvGraphicFramePr>
          <p:nvPr/>
        </p:nvGraphicFramePr>
        <p:xfrm>
          <a:off x="7279822" y="918748"/>
          <a:ext cx="38072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10">
                  <a:extLst>
                    <a:ext uri="{9D8B030D-6E8A-4147-A177-3AD203B41FA5}">
                      <a16:colId xmlns:a16="http://schemas.microsoft.com/office/drawing/2014/main" val="2928743791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83452522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338887169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168654449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067756345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2141556277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467544112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4254062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1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7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430470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F10A10E2-4681-4AFA-8D36-087620F9C9C9}"/>
              </a:ext>
            </a:extLst>
          </p:cNvPr>
          <p:cNvSpPr/>
          <p:nvPr/>
        </p:nvSpPr>
        <p:spPr>
          <a:xfrm>
            <a:off x="6172200" y="2418778"/>
            <a:ext cx="6019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Fitur =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gelap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terang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(0.5+0.7+0.5+0.7+0.8+0.7+0.7+0.8+0.7+0.5+0.7+0.5)-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(0.1+0.1+0.1+0.3+0.3+0.3+0.3+0.3+0.3+0.1+0.1+0.1)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7.8 - 2.4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5.4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20BDA-6E9D-400E-81AD-59DBCAD66384}"/>
              </a:ext>
            </a:extLst>
          </p:cNvPr>
          <p:cNvSpPr/>
          <p:nvPr/>
        </p:nvSpPr>
        <p:spPr>
          <a:xfrm>
            <a:off x="6285429" y="4672830"/>
            <a:ext cx="5621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kasus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bergerak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(video),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piksel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terus-menerus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berakibat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lambatnya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pemrosesan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oleh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integral image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mempercepat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256D2-C3FB-40D9-944C-7D38C38B3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" y="4535885"/>
            <a:ext cx="34290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3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C621C0-329C-41D0-A749-2D353659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5698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805737" y="4036295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u="sng" dirty="0" err="1"/>
              <a:t>Casecade</a:t>
            </a:r>
            <a:r>
              <a:rPr lang="en-US" sz="2400" b="1" i="1" u="sng" dirty="0"/>
              <a:t> classifier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B7D31-79B2-4883-BFC6-14F18BB6F1B6}"/>
              </a:ext>
            </a:extLst>
          </p:cNvPr>
          <p:cNvSpPr/>
          <p:nvPr/>
        </p:nvSpPr>
        <p:spPr>
          <a:xfrm>
            <a:off x="229312" y="5018828"/>
            <a:ext cx="11733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err="1"/>
              <a:t>Casecade</a:t>
            </a:r>
            <a:r>
              <a:rPr lang="en-US" i="1" dirty="0"/>
              <a:t> classifier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terlatih</a:t>
            </a:r>
            <a:r>
              <a:rPr lang="en-US" dirty="0"/>
              <a:t> oleh data </a:t>
            </a:r>
            <a:r>
              <a:rPr lang="en-US" dirty="0" err="1"/>
              <a:t>positif</a:t>
            </a:r>
            <a:r>
              <a:rPr lang="en-US" dirty="0"/>
              <a:t> dan </a:t>
            </a:r>
            <a:r>
              <a:rPr lang="en-US" dirty="0" err="1"/>
              <a:t>negatif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pendeteksian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dipusatkan</a:t>
            </a:r>
            <a:r>
              <a:rPr lang="en-US" dirty="0"/>
              <a:t> pada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lemah</a:t>
            </a:r>
            <a:r>
              <a:rPr lang="en-US" dirty="0"/>
              <a:t>.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sub-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pendeteksian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BE8D643A-7C68-42CB-B074-B3B694086672}"/>
              </a:ext>
            </a:extLst>
          </p:cNvPr>
          <p:cNvSpPr/>
          <p:nvPr/>
        </p:nvSpPr>
        <p:spPr>
          <a:xfrm>
            <a:off x="6162675" y="3869060"/>
            <a:ext cx="6029325" cy="930752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</p:spTree>
    <p:extLst>
      <p:ext uri="{BB962C8B-B14F-4D97-AF65-F5344CB8AC3E}">
        <p14:creationId xmlns:p14="http://schemas.microsoft.com/office/powerpoint/2010/main" val="1131732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ZALO Print - Your Personal Printing Provider">
            <a:extLst>
              <a:ext uri="{FF2B5EF4-FFF2-40B4-BE49-F238E27FC236}">
                <a16:creationId xmlns:a16="http://schemas.microsoft.com/office/drawing/2014/main" id="{2523FE64-90BA-4876-888C-0D66A751C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0" b="36000"/>
          <a:stretch/>
        </p:blipFill>
        <p:spPr bwMode="auto">
          <a:xfrm>
            <a:off x="1396060" y="2160016"/>
            <a:ext cx="9399881" cy="25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1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069670" y="6339010"/>
            <a:ext cx="10820400" cy="38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342414" y="6438420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Adaptive Boosting</a:t>
            </a:r>
            <a:endParaRPr lang="en-US" b="1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03477-C072-4485-B4E1-4CE191511B91}"/>
              </a:ext>
            </a:extLst>
          </p:cNvPr>
          <p:cNvSpPr/>
          <p:nvPr/>
        </p:nvSpPr>
        <p:spPr>
          <a:xfrm>
            <a:off x="274865" y="246308"/>
            <a:ext cx="1166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prakteknya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satupun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fitur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mampu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pengklasifikasian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error yang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kecil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Algoritma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Ada-Boost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mencari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fitur-fitur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tingkat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pembeda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tinggi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Hal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mengevaluasi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setiap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fitur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pembeda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terbesar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antara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objek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dan non-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objek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dianggap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fitur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terbaik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EC54C8-E6A9-49AC-BA64-EB3AC035D9CE}"/>
                  </a:ext>
                </a:extLst>
              </p:cNvPr>
              <p:cNvSpPr/>
              <p:nvPr/>
            </p:nvSpPr>
            <p:spPr>
              <a:xfrm>
                <a:off x="274865" y="1138094"/>
                <a:ext cx="109836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Citra-</a:t>
                </a:r>
                <a:r>
                  <a:rPr lang="en-US" sz="1600" dirty="0" err="1"/>
                  <a:t>citra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inputan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,…,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dimana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contoh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negatif</a:t>
                </a:r>
                <a:r>
                  <a:rPr lang="en-US" sz="1600" dirty="0"/>
                  <a:t> dan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contoh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positif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EC54C8-E6A9-49AC-BA64-EB3AC035D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" y="1138094"/>
                <a:ext cx="10983684" cy="338554"/>
              </a:xfrm>
              <a:prstGeom prst="rect">
                <a:avLst/>
              </a:prstGeom>
              <a:blipFill>
                <a:blip r:embed="rId2"/>
                <a:stretch>
                  <a:fillRect l="-2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8177C5-A4AA-4577-BD61-E2A495364C65}"/>
                  </a:ext>
                </a:extLst>
              </p:cNvPr>
              <p:cNvSpPr/>
              <p:nvPr/>
            </p:nvSpPr>
            <p:spPr>
              <a:xfrm>
                <a:off x="274865" y="1549904"/>
                <a:ext cx="11367405" cy="44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Inisialisasi </a:t>
                </a:r>
                <a:r>
                  <a:rPr lang="en-US" sz="1600" dirty="0" err="1"/>
                  <a:t>bobot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untuk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,1, </a:t>
                </a:r>
                <a:r>
                  <a:rPr lang="en-US" sz="1600" dirty="0" err="1"/>
                  <a:t>dimana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dan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nomor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contoh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gambar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positif</a:t>
                </a:r>
                <a:r>
                  <a:rPr lang="en-US" sz="1600" dirty="0"/>
                  <a:t> dan negative.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8177C5-A4AA-4577-BD61-E2A495364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5" y="1549904"/>
                <a:ext cx="11367405" cy="441275"/>
              </a:xfrm>
              <a:prstGeom prst="rect">
                <a:avLst/>
              </a:prstGeom>
              <a:blipFill>
                <a:blip r:embed="rId3"/>
                <a:stretch>
                  <a:fillRect l="-214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00711C-D448-4154-B640-09CCAD72E636}"/>
                  </a:ext>
                </a:extLst>
              </p:cNvPr>
              <p:cNvSpPr/>
              <p:nvPr/>
            </p:nvSpPr>
            <p:spPr>
              <a:xfrm>
                <a:off x="604158" y="2465537"/>
                <a:ext cx="10983684" cy="501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Normalisasi </a:t>
                </a:r>
                <a:r>
                  <a:rPr lang="en-US" sz="1600" dirty="0" err="1"/>
                  <a:t>bobot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00711C-D448-4154-B640-09CCAD72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8" y="2465537"/>
                <a:ext cx="10983684" cy="501163"/>
              </a:xfrm>
              <a:prstGeom prst="rect">
                <a:avLst/>
              </a:prstGeom>
              <a:blipFill>
                <a:blip r:embed="rId4"/>
                <a:stretch>
                  <a:fillRect l="-277" t="-14458" b="-72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E45765A-F7F3-47C1-8F26-1492BF4A378A}"/>
              </a:ext>
            </a:extLst>
          </p:cNvPr>
          <p:cNvSpPr/>
          <p:nvPr/>
        </p:nvSpPr>
        <p:spPr>
          <a:xfrm>
            <a:off x="274865" y="2059081"/>
            <a:ext cx="10983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i="1" dirty="0"/>
              <a:t>t=</a:t>
            </a:r>
            <a:r>
              <a:rPr lang="en-US" sz="1600" dirty="0"/>
              <a:t>1,…,T: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1145C2A-24CF-46F9-8E16-C0ACC292EC0C}"/>
                  </a:ext>
                </a:extLst>
              </p:cNvPr>
              <p:cNvSpPr/>
              <p:nvPr/>
            </p:nvSpPr>
            <p:spPr>
              <a:xfrm>
                <a:off x="604157" y="3067933"/>
                <a:ext cx="6738257" cy="936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sz="1600" dirty="0" err="1"/>
                  <a:t>Pilih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klasifikasi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lemah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terbaik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menggunakan</a:t>
                </a:r>
                <a:r>
                  <a:rPr lang="en-US" sz="1600" dirty="0"/>
                  <a:t> data </a:t>
                </a:r>
                <a:r>
                  <a:rPr lang="en-US" sz="1600" dirty="0" err="1"/>
                  <a:t>bobot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1145C2A-24CF-46F9-8E16-C0ACC292E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7" y="3067933"/>
                <a:ext cx="6738257" cy="936025"/>
              </a:xfrm>
              <a:prstGeom prst="rect">
                <a:avLst/>
              </a:prstGeom>
              <a:blipFill>
                <a:blip r:embed="rId5"/>
                <a:stretch>
                  <a:fillRect l="-452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A0878E-389B-482E-9C18-8E61ED2EA355}"/>
                  </a:ext>
                </a:extLst>
              </p:cNvPr>
              <p:cNvSpPr/>
              <p:nvPr/>
            </p:nvSpPr>
            <p:spPr>
              <a:xfrm>
                <a:off x="604158" y="4109488"/>
                <a:ext cx="10983684" cy="349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en-US" sz="1600" dirty="0"/>
                  <a:t>Definisi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,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nilai</a:t>
                </a:r>
                <a:r>
                  <a:rPr lang="en-US" sz="1600" dirty="0"/>
                  <a:t> minimizer </a:t>
                </a:r>
                <a:r>
                  <a:rPr lang="en-US" sz="1600" dirty="0" err="1"/>
                  <a:t>dari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A0878E-389B-482E-9C18-8E61ED2EA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8" y="4109488"/>
                <a:ext cx="10983684" cy="349326"/>
              </a:xfrm>
              <a:prstGeom prst="rect">
                <a:avLst/>
              </a:prstGeom>
              <a:blipFill>
                <a:blip r:embed="rId6"/>
                <a:stretch>
                  <a:fillRect l="-277" t="-5263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9B00E53-1986-4AEC-AC1A-2708D90C085A}"/>
                  </a:ext>
                </a:extLst>
              </p:cNvPr>
              <p:cNvSpPr/>
              <p:nvPr/>
            </p:nvSpPr>
            <p:spPr>
              <a:xfrm>
                <a:off x="604158" y="4728404"/>
                <a:ext cx="4041321" cy="622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4"/>
                </a:pPr>
                <a:r>
                  <a:rPr lang="en-US" sz="1600" dirty="0"/>
                  <a:t>Perbarui </a:t>
                </a:r>
                <a:r>
                  <a:rPr lang="en-US" sz="1600" dirty="0" err="1"/>
                  <a:t>bobot</a:t>
                </a:r>
                <a:r>
                  <a:rPr lang="en-US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9B00E53-1986-4AEC-AC1A-2708D90C0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8" y="4728404"/>
                <a:ext cx="4041321" cy="622286"/>
              </a:xfrm>
              <a:prstGeom prst="rect">
                <a:avLst/>
              </a:prstGeom>
              <a:blipFill>
                <a:blip r:embed="rId7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1A96DF7-B48F-4C3C-ABA1-6D994DCE37E7}"/>
                  </a:ext>
                </a:extLst>
              </p:cNvPr>
              <p:cNvSpPr/>
              <p:nvPr/>
            </p:nvSpPr>
            <p:spPr>
              <a:xfrm>
                <a:off x="604157" y="5326198"/>
                <a:ext cx="11144249" cy="452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        </a:t>
                </a:r>
                <a:r>
                  <a:rPr lang="en-US" sz="1600" dirty="0" err="1"/>
                  <a:t>dimana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jika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contoh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klasifikasi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sebagai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objek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sebaliknya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jika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/>
                  <a:t>bukan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objek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maka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atur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bobot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1A96DF7-B48F-4C3C-ABA1-6D994DCE3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7" y="5326198"/>
                <a:ext cx="11144249" cy="4523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7EBC113-9C8B-41A5-92B7-383C42F8EB93}"/>
                  </a:ext>
                </a:extLst>
              </p:cNvPr>
              <p:cNvSpPr/>
              <p:nvPr/>
            </p:nvSpPr>
            <p:spPr>
              <a:xfrm>
                <a:off x="604157" y="5839188"/>
                <a:ext cx="8850086" cy="731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sz="1600" dirty="0"/>
                  <a:t>Jadi </a:t>
                </a:r>
                <a:r>
                  <a:rPr lang="en-US" sz="1600" dirty="0" err="1"/>
                  <a:t>klasifikasi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kuat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 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600" dirty="0"/>
                  <a:t> 		</a:t>
                </a:r>
                <a:r>
                  <a:rPr lang="en-US" sz="1600" dirty="0" err="1"/>
                  <a:t>dimana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7EBC113-9C8B-41A5-92B7-383C42F8E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57" y="5839188"/>
                <a:ext cx="8850086" cy="731867"/>
              </a:xfrm>
              <a:prstGeom prst="rect">
                <a:avLst/>
              </a:prstGeom>
              <a:blipFill>
                <a:blip r:embed="rId9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2CDD3F6-6FF1-4424-A456-BA2E9249F8BB}"/>
              </a:ext>
            </a:extLst>
          </p:cNvPr>
          <p:cNvSpPr/>
          <p:nvPr/>
        </p:nvSpPr>
        <p:spPr>
          <a:xfrm>
            <a:off x="-69323" y="6969645"/>
            <a:ext cx="4852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https://www.youtube.com/watch?v=-DUxtdeCiB4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8A1B27-6198-4A04-9BF6-18F63964862B}"/>
              </a:ext>
            </a:extLst>
          </p:cNvPr>
          <p:cNvSpPr/>
          <p:nvPr/>
        </p:nvSpPr>
        <p:spPr>
          <a:xfrm>
            <a:off x="4383988" y="2875002"/>
            <a:ext cx="53269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endParaRPr lang="en-US" sz="6600" b="1" dirty="0"/>
          </a:p>
        </p:txBody>
      </p:sp>
      <p:pic>
        <p:nvPicPr>
          <p:cNvPr id="4102" name="Picture 6" descr="Clipart bonhomme qui pense 12 » Clipart Station">
            <a:extLst>
              <a:ext uri="{FF2B5EF4-FFF2-40B4-BE49-F238E27FC236}">
                <a16:creationId xmlns:a16="http://schemas.microsoft.com/office/drawing/2014/main" id="{4F95118F-43D8-4770-9B57-2AE7D50C1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6"/>
          <a:stretch/>
        </p:blipFill>
        <p:spPr bwMode="auto">
          <a:xfrm>
            <a:off x="2606355" y="2059536"/>
            <a:ext cx="1837454" cy="24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1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30534" y="6634806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598986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/>
              <a:t>Training Classifiers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68D3C-3C38-4046-9FC9-195476124509}"/>
              </a:ext>
            </a:extLst>
          </p:cNvPr>
          <p:cNvSpPr/>
          <p:nvPr/>
        </p:nvSpPr>
        <p:spPr>
          <a:xfrm>
            <a:off x="760100" y="1296176"/>
            <a:ext cx="106228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en-US" sz="2000" dirty="0"/>
              <a:t>Jadi </a:t>
            </a:r>
            <a:r>
              <a:rPr lang="en-US" sz="2000" dirty="0" err="1"/>
              <a:t>apa</a:t>
            </a:r>
            <a:r>
              <a:rPr lang="en-US" sz="2000" dirty="0"/>
              <a:t> </a:t>
            </a:r>
            <a:r>
              <a:rPr lang="en-US" sz="2000" dirty="0" err="1"/>
              <a:t>sebenarnya</a:t>
            </a:r>
            <a:r>
              <a:rPr lang="en-US" sz="2000" dirty="0"/>
              <a:t> yang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pelatihan</a:t>
            </a:r>
            <a:r>
              <a:rPr lang="en-US" sz="2000" dirty="0"/>
              <a:t>? </a:t>
            </a:r>
          </a:p>
          <a:p>
            <a:pPr algn="just" fontAlgn="t"/>
            <a:endParaRPr lang="en-US" sz="2000" dirty="0"/>
          </a:p>
          <a:p>
            <a:pPr algn="just" fontAlgn="t"/>
            <a:r>
              <a:rPr lang="en-US" sz="2000" dirty="0" err="1"/>
              <a:t>Pelatihan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serangkaian</a:t>
            </a:r>
            <a:r>
              <a:rPr lang="en-US" sz="2000" dirty="0"/>
              <a:t> Langkah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melatih</a:t>
            </a:r>
            <a:r>
              <a:rPr lang="en-US" sz="2000" dirty="0"/>
              <a:t> </a:t>
            </a:r>
            <a:r>
              <a:rPr lang="en-US" sz="2000" dirty="0" err="1"/>
              <a:t>mesin</a:t>
            </a:r>
            <a:r>
              <a:rPr lang="en-US" sz="2000" dirty="0"/>
              <a:t> agar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fitur-fitur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Kita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, dan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melatihnya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yang </a:t>
            </a:r>
            <a:r>
              <a:rPr lang="en-US" sz="2000" dirty="0" err="1"/>
              <a:t>diprediksi</a:t>
            </a:r>
            <a:r>
              <a:rPr lang="en-US" sz="2000" dirty="0"/>
              <a:t>. Jadi pada </a:t>
            </a:r>
            <a:r>
              <a:rPr lang="en-US" sz="2000" dirty="0" err="1"/>
              <a:t>akhirnya</a:t>
            </a:r>
            <a:r>
              <a:rPr lang="en-US" sz="2000" dirty="0"/>
              <a:t>, </a:t>
            </a:r>
            <a:r>
              <a:rPr lang="en-US" sz="2000" dirty="0" err="1"/>
              <a:t>algoritma</a:t>
            </a:r>
            <a:r>
              <a:rPr lang="en-US" sz="2000" dirty="0"/>
              <a:t> </a:t>
            </a:r>
            <a:r>
              <a:rPr lang="en-US" sz="2000" dirty="0" err="1"/>
              <a:t>menetapkan</a:t>
            </a:r>
            <a:r>
              <a:rPr lang="en-US" sz="2000" dirty="0"/>
              <a:t> </a:t>
            </a:r>
            <a:r>
              <a:rPr lang="en-US" sz="2000" dirty="0" err="1"/>
              <a:t>ambang</a:t>
            </a:r>
            <a:r>
              <a:rPr lang="en-US" sz="2000" dirty="0"/>
              <a:t> minimum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sesuatu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diklasifikasikan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. </a:t>
            </a:r>
          </a:p>
          <a:p>
            <a:pPr algn="just" fontAlgn="t"/>
            <a:endParaRPr lang="en-US" sz="2000" dirty="0"/>
          </a:p>
          <a:p>
            <a:pPr algn="just" fontAlgn="t"/>
            <a:r>
              <a:rPr lang="en-US" sz="2000" dirty="0" err="1"/>
              <a:t>Dibutuhkan</a:t>
            </a:r>
            <a:r>
              <a:rPr lang="en-US" sz="2000" dirty="0"/>
              <a:t> </a:t>
            </a:r>
            <a:r>
              <a:rPr lang="en-US" sz="2000" dirty="0" err="1"/>
              <a:t>sejumlah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i="1" dirty="0"/>
              <a:t>traffic light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 dan </a:t>
            </a:r>
            <a:r>
              <a:rPr lang="en-US" sz="2000" dirty="0" err="1"/>
              <a:t>beragam.kita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memasukan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masing-masing</a:t>
            </a:r>
            <a:r>
              <a:rPr lang="en-US" sz="2000" dirty="0"/>
              <a:t> </a:t>
            </a:r>
            <a:r>
              <a:rPr lang="en-US" sz="2000" dirty="0" err="1"/>
              <a:t>diberi</a:t>
            </a:r>
            <a:r>
              <a:rPr lang="en-US" sz="2000" dirty="0"/>
              <a:t> label </a:t>
            </a:r>
            <a:r>
              <a:rPr lang="en-US" sz="2000" dirty="0" err="1"/>
              <a:t>secara</a:t>
            </a:r>
            <a:r>
              <a:rPr lang="en-US" sz="2000" dirty="0"/>
              <a:t> manual.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, </a:t>
            </a:r>
            <a:r>
              <a:rPr lang="en-US" sz="2000" dirty="0" err="1"/>
              <a:t>dapat</a:t>
            </a:r>
            <a:r>
              <a:rPr lang="en-US" sz="2000" dirty="0"/>
              <a:t> di </a:t>
            </a:r>
            <a:r>
              <a:rPr lang="en-US" sz="2000" i="1" dirty="0"/>
              <a:t>mirror </a:t>
            </a:r>
            <a:r>
              <a:rPr lang="en-US" sz="2000" dirty="0"/>
              <a:t>agar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. </a:t>
            </a:r>
          </a:p>
          <a:p>
            <a:pPr algn="just" fontAlgn="t"/>
            <a:endParaRPr lang="en-US" sz="2000" dirty="0"/>
          </a:p>
          <a:p>
            <a:pPr algn="just" fontAlgn="t"/>
            <a:r>
              <a:rPr lang="en-US" sz="2000" dirty="0"/>
              <a:t>Kita juga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menyediakan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non-</a:t>
            </a:r>
            <a:r>
              <a:rPr lang="en-US" sz="2000" i="1" dirty="0"/>
              <a:t>traffic light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membedakan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kelas</a:t>
            </a:r>
            <a:r>
              <a:rPr lang="en-US" sz="2000" dirty="0"/>
              <a:t>. Di </a:t>
            </a:r>
            <a:r>
              <a:rPr lang="en-US" sz="2000" dirty="0" err="1"/>
              <a:t>dalamnya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gambar</a:t>
            </a:r>
            <a:r>
              <a:rPr lang="en-US" sz="2000" dirty="0"/>
              <a:t> yang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terlihat</a:t>
            </a:r>
            <a:r>
              <a:rPr lang="en-US" sz="2000" dirty="0"/>
              <a:t> </a:t>
            </a:r>
            <a:r>
              <a:rPr lang="en-US" sz="2000" dirty="0" err="1"/>
              <a:t>mirip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pada </a:t>
            </a:r>
            <a:r>
              <a:rPr lang="en-US" sz="2000" i="1" dirty="0"/>
              <a:t>traffic light </a:t>
            </a:r>
            <a:r>
              <a:rPr lang="en-US" sz="2000" dirty="0"/>
              <a:t>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dideteksi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memahami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mana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cenderung</a:t>
            </a:r>
            <a:r>
              <a:rPr lang="en-US" sz="2000" dirty="0"/>
              <a:t> pada </a:t>
            </a:r>
            <a:r>
              <a:rPr lang="en-US" sz="2000" i="1" dirty="0"/>
              <a:t>traffic light</a:t>
            </a:r>
            <a:r>
              <a:rPr lang="en-US" sz="2000" dirty="0"/>
              <a:t> dan </a:t>
            </a:r>
            <a:r>
              <a:rPr lang="en-US" sz="2000" dirty="0" err="1"/>
              <a:t>fitur</a:t>
            </a:r>
            <a:r>
              <a:rPr lang="en-US" sz="2000" dirty="0"/>
              <a:t> mana yang </a:t>
            </a:r>
            <a:r>
              <a:rPr lang="en-US" sz="2000" dirty="0" err="1"/>
              <a:t>bukan</a:t>
            </a:r>
            <a:r>
              <a:rPr lang="en-US" sz="2000" dirty="0"/>
              <a:t> </a:t>
            </a:r>
            <a:r>
              <a:rPr lang="en-US" sz="2000" dirty="0" err="1"/>
              <a:t>seharusnya</a:t>
            </a:r>
            <a:r>
              <a:rPr lang="en-US" sz="2000" dirty="0"/>
              <a:t> </a:t>
            </a:r>
            <a:r>
              <a:rPr lang="en-US" sz="2000" dirty="0" err="1"/>
              <a:t>dideteksi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23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371975" y="6365384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6444345" y="-1"/>
            <a:ext cx="5747655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644842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0E1ED-D65F-494C-8DE9-872125E76B2D}"/>
              </a:ext>
            </a:extLst>
          </p:cNvPr>
          <p:cNvSpPr/>
          <p:nvPr/>
        </p:nvSpPr>
        <p:spPr>
          <a:xfrm>
            <a:off x="-156483" y="430974"/>
            <a:ext cx="6357257" cy="217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-Cascade Classifier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just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Latihan</a:t>
            </a:r>
          </a:p>
          <a:p>
            <a:pPr marL="800100" lvl="1" indent="-342900" algn="just">
              <a:spcAft>
                <a:spcPts val="1200"/>
              </a:spcAft>
              <a:buFont typeface="+mj-lt"/>
              <a:buAutoNum type="alphaL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Deteksi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pemahaman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sesuatau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E7005-6628-449E-BE84-658C1F824D33}"/>
              </a:ext>
            </a:extLst>
          </p:cNvPr>
          <p:cNvSpPr/>
          <p:nvPr/>
        </p:nvSpPr>
        <p:spPr>
          <a:xfrm>
            <a:off x="6809014" y="1494196"/>
            <a:ext cx="48495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skala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abu-abu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sedikit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diproses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dideteksi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direalisaikan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berwarna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A7613-5F3C-4302-9EC5-D63E3DB48394}"/>
              </a:ext>
            </a:extLst>
          </p:cNvPr>
          <p:cNvSpPr/>
          <p:nvPr/>
        </p:nvSpPr>
        <p:spPr>
          <a:xfrm>
            <a:off x="6809014" y="3609479"/>
            <a:ext cx="4849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Viola-jones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menguraikan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dikiri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yang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dasarnya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bergerak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piksel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dilalui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1CC6B6-F123-447F-B31C-34535B4B0399}"/>
              </a:ext>
            </a:extLst>
          </p:cNvPr>
          <p:cNvSpPr/>
          <p:nvPr/>
        </p:nvSpPr>
        <p:spPr>
          <a:xfrm>
            <a:off x="6719208" y="5363804"/>
            <a:ext cx="4849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dideteksi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74F2D0-0191-4130-BC12-F2030F5A2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" y="2950621"/>
            <a:ext cx="5110842" cy="28748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FD3038-B81A-4B3B-9F5F-7262F6F0742A}"/>
              </a:ext>
            </a:extLst>
          </p:cNvPr>
          <p:cNvCxnSpPr/>
          <p:nvPr/>
        </p:nvCxnSpPr>
        <p:spPr>
          <a:xfrm>
            <a:off x="5878286" y="5527221"/>
            <a:ext cx="840922" cy="163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F7579E-99E6-493D-A2F0-9028CD99EB68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30534" y="6634806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5992585" y="-1"/>
            <a:ext cx="6207580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5989865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-Like Features</a:t>
            </a:r>
            <a:endParaRPr lang="en-US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80BFE1-48A3-45EF-914F-80FF9E44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06" y="1212949"/>
            <a:ext cx="2770144" cy="17754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78F7283-A0EA-4A61-85D9-EE0EDDFFF8C5}"/>
              </a:ext>
            </a:extLst>
          </p:cNvPr>
          <p:cNvSpPr/>
          <p:nvPr/>
        </p:nvSpPr>
        <p:spPr>
          <a:xfrm>
            <a:off x="538297" y="430974"/>
            <a:ext cx="4849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-Cascade Classifier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735515-1D05-43B7-9D9E-BDBC5139C62B}"/>
              </a:ext>
            </a:extLst>
          </p:cNvPr>
          <p:cNvSpPr/>
          <p:nvPr/>
        </p:nvSpPr>
        <p:spPr>
          <a:xfrm>
            <a:off x="527413" y="3162000"/>
            <a:ext cx="4849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gelap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9C0651-975E-4CE9-9F5F-017F83042509}"/>
              </a:ext>
            </a:extLst>
          </p:cNvPr>
          <p:cNvSpPr/>
          <p:nvPr/>
        </p:nvSpPr>
        <p:spPr>
          <a:xfrm>
            <a:off x="4287705" y="5170948"/>
            <a:ext cx="158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8x3p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A2EFC-465F-494A-9F1A-F3F525E2EFD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063966" y="5494114"/>
            <a:ext cx="223739" cy="4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D3DB11D-D7A8-4B09-9E30-ED533C5D8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77145"/>
              </p:ext>
            </p:extLst>
          </p:nvPr>
        </p:nvGraphicFramePr>
        <p:xfrm>
          <a:off x="7279822" y="918748"/>
          <a:ext cx="38072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10">
                  <a:extLst>
                    <a:ext uri="{9D8B030D-6E8A-4147-A177-3AD203B41FA5}">
                      <a16:colId xmlns:a16="http://schemas.microsoft.com/office/drawing/2014/main" val="2928743791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83452522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338887169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168654449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067756345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2141556277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1467544112"/>
                    </a:ext>
                  </a:extLst>
                </a:gridCol>
                <a:gridCol w="475910">
                  <a:extLst>
                    <a:ext uri="{9D8B030D-6E8A-4147-A177-3AD203B41FA5}">
                      <a16:colId xmlns:a16="http://schemas.microsoft.com/office/drawing/2014/main" val="4254062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1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72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430470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F10A10E2-4681-4AFA-8D36-087620F9C9C9}"/>
              </a:ext>
            </a:extLst>
          </p:cNvPr>
          <p:cNvSpPr/>
          <p:nvPr/>
        </p:nvSpPr>
        <p:spPr>
          <a:xfrm>
            <a:off x="6172200" y="2418778"/>
            <a:ext cx="6019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Fitur =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gelap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terang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(0.5+0.7+0.5+0.7+0.8+0.7+0.7+0.8+0.7+0.5+0.7+0.5)-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(0.1+0.1+0.1+0.3+0.3+0.3+0.3+0.3+0.3+0.1+0.1+0.1)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7.8 - 2.4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5.4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20BDA-6E9D-400E-81AD-59DBCAD66384}"/>
              </a:ext>
            </a:extLst>
          </p:cNvPr>
          <p:cNvSpPr/>
          <p:nvPr/>
        </p:nvSpPr>
        <p:spPr>
          <a:xfrm>
            <a:off x="6285429" y="4672830"/>
            <a:ext cx="5621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kasus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bergerak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(video),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fitur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piksel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terus-menerus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berakibat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lambatnya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pemrosesan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oleh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integral image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mempercepat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256D2-C3FB-40D9-944C-7D38C38B3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6" y="4535885"/>
            <a:ext cx="3429000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35137" y="6377631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7279822" y="-1"/>
            <a:ext cx="4920342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293812" y="501163"/>
            <a:ext cx="10820400" cy="38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Integral Image</a:t>
            </a:r>
            <a:endParaRPr lang="en-US" b="1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8F7283-A0EA-4A61-85D9-EE0EDDFFF8C5}"/>
              </a:ext>
            </a:extLst>
          </p:cNvPr>
          <p:cNvSpPr/>
          <p:nvPr/>
        </p:nvSpPr>
        <p:spPr>
          <a:xfrm>
            <a:off x="538295" y="430974"/>
            <a:ext cx="63757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integral image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pikselnya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jumlahan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dan </a:t>
            </a:r>
            <a:r>
              <a:rPr lang="en-US" dirty="0" err="1"/>
              <a:t>atasnya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integral image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pada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447A3-BF7A-473B-92C9-FFE4808D2DA4}"/>
              </a:ext>
            </a:extLst>
          </p:cNvPr>
          <p:cNvSpPr/>
          <p:nvPr/>
        </p:nvSpPr>
        <p:spPr>
          <a:xfrm>
            <a:off x="538296" y="4284947"/>
            <a:ext cx="63757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integral image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4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yang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dan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konstan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sisinya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521BA-0C4F-4721-840D-D7AA03B5000E}"/>
              </a:ext>
            </a:extLst>
          </p:cNvPr>
          <p:cNvSpPr/>
          <p:nvPr/>
        </p:nvSpPr>
        <p:spPr>
          <a:xfrm>
            <a:off x="7886648" y="4309393"/>
            <a:ext cx="3635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Daerh</a:t>
            </a:r>
            <a:r>
              <a:rPr lang="en-US" dirty="0"/>
              <a:t> </a:t>
            </a:r>
            <a:r>
              <a:rPr lang="en-US" dirty="0" err="1"/>
              <a:t>kuning</a:t>
            </a:r>
            <a:r>
              <a:rPr lang="en-US" dirty="0"/>
              <a:t> = D – (B + C) + A</a:t>
            </a:r>
          </a:p>
          <a:p>
            <a:r>
              <a:rPr lang="en-US" dirty="0"/>
              <a:t>	 </a:t>
            </a:r>
            <a:r>
              <a:rPr lang="en-US" sz="600" dirty="0"/>
              <a:t> </a:t>
            </a:r>
            <a:r>
              <a:rPr lang="en-US" dirty="0"/>
              <a:t>      = 3.7 – (0.5 + 1.7) + 0.2</a:t>
            </a:r>
          </a:p>
          <a:p>
            <a:r>
              <a:rPr lang="en-US" dirty="0"/>
              <a:t>	       </a:t>
            </a:r>
            <a:r>
              <a:rPr lang="en-US" sz="800" dirty="0"/>
              <a:t> </a:t>
            </a:r>
            <a:r>
              <a:rPr lang="en-US" dirty="0"/>
              <a:t>= 1.7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6FDCE8-CE5C-4CBB-B991-E2E1980FF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19" b="13335"/>
          <a:stretch/>
        </p:blipFill>
        <p:spPr>
          <a:xfrm>
            <a:off x="7730763" y="757042"/>
            <a:ext cx="1849112" cy="154285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49667E4-7ABF-459E-8E2F-6F50201DFCF8}"/>
              </a:ext>
            </a:extLst>
          </p:cNvPr>
          <p:cNvSpPr/>
          <p:nvPr/>
        </p:nvSpPr>
        <p:spPr>
          <a:xfrm>
            <a:off x="7450216" y="5486978"/>
            <a:ext cx="4508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pixel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pun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diselesaikan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keempat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referensi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335ED5-DE9E-448E-BD2F-F881EA8E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1" y="1862750"/>
            <a:ext cx="4905375" cy="2190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8E3001-5011-4268-9944-0725990B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19" b="13335"/>
          <a:stretch/>
        </p:blipFill>
        <p:spPr>
          <a:xfrm>
            <a:off x="9959616" y="757042"/>
            <a:ext cx="1849112" cy="15428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6E4787-E03C-472B-B37F-34993A53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609" y="2517155"/>
            <a:ext cx="1866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5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891833" y="6634806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5916387" y="-1"/>
            <a:ext cx="85955" cy="6858001"/>
          </a:xfrm>
          <a:prstGeom prst="rect">
            <a:avLst/>
          </a:prstGeom>
          <a:solidFill>
            <a:srgbClr val="000000">
              <a:alpha val="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5993878" y="49261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Adaptive Boosting</a:t>
            </a:r>
            <a:endParaRPr lang="en-US" b="1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C16D7A-9168-4E85-A109-5A352E5F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35" y="155563"/>
            <a:ext cx="4032864" cy="11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9B7D31-79B2-4883-BFC6-14F18BB6F1B6}"/>
              </a:ext>
            </a:extLst>
          </p:cNvPr>
          <p:cNvSpPr/>
          <p:nvPr/>
        </p:nvSpPr>
        <p:spPr>
          <a:xfrm>
            <a:off x="203535" y="1252901"/>
            <a:ext cx="55716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Katakanlah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pendeteksian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f1, f2 dan f3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dan a1, a2, a3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.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i="1" dirty="0"/>
              <a:t>classifier</a:t>
            </a:r>
            <a:r>
              <a:rPr lang="en-US" dirty="0"/>
              <a:t> </a:t>
            </a:r>
            <a:r>
              <a:rPr lang="en-US" dirty="0" err="1"/>
              <a:t>lemah</a:t>
            </a:r>
            <a:r>
              <a:rPr lang="en-US" dirty="0"/>
              <a:t>. </a:t>
            </a:r>
            <a:r>
              <a:rPr lang="en-US" dirty="0" err="1"/>
              <a:t>persamaan</a:t>
            </a:r>
            <a:r>
              <a:rPr lang="en-US" dirty="0"/>
              <a:t> F(x) </a:t>
            </a:r>
            <a:r>
              <a:rPr lang="en-US" dirty="0" err="1"/>
              <a:t>disebut</a:t>
            </a:r>
            <a:r>
              <a:rPr lang="en-US" dirty="0"/>
              <a:t> classifier </a:t>
            </a:r>
            <a:r>
              <a:rPr lang="en-US" dirty="0" err="1"/>
              <a:t>kuat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menggabungkan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lemah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classifier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kuat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paling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diawal</a:t>
            </a:r>
            <a:r>
              <a:rPr lang="en-US" dirty="0"/>
              <a:t> </a:t>
            </a:r>
            <a:r>
              <a:rPr lang="en-US" dirty="0" err="1"/>
              <a:t>pendeteksian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pertanyaannya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paling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'</a:t>
            </a:r>
            <a:r>
              <a:rPr lang="en-US" dirty="0" err="1"/>
              <a:t>terbaik</a:t>
            </a:r>
            <a:r>
              <a:rPr lang="en-US" dirty="0"/>
              <a:t>'? Di </a:t>
            </a:r>
            <a:r>
              <a:rPr lang="en-US" dirty="0" err="1"/>
              <a:t>situlah</a:t>
            </a:r>
            <a:r>
              <a:rPr lang="en-US" dirty="0"/>
              <a:t> </a:t>
            </a:r>
            <a:r>
              <a:rPr lang="en-US" i="1" dirty="0"/>
              <a:t>Adaptive Boosting </a:t>
            </a:r>
            <a:r>
              <a:rPr lang="en-US" dirty="0" err="1"/>
              <a:t>berperan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164653-B2EC-48D7-8693-995BE00144B1}"/>
              </a:ext>
            </a:extLst>
          </p:cNvPr>
          <p:cNvSpPr/>
          <p:nvPr/>
        </p:nvSpPr>
        <p:spPr>
          <a:xfrm>
            <a:off x="6096000" y="774950"/>
            <a:ext cx="59404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Semisal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5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dan 5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terpenting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3 </a:t>
            </a:r>
            <a:r>
              <a:rPr lang="en-US" dirty="0" err="1"/>
              <a:t>dari</a:t>
            </a:r>
            <a:r>
              <a:rPr lang="en-US" dirty="0"/>
              <a:t> 5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dan 2 </a:t>
            </a:r>
            <a:r>
              <a:rPr lang="en-US" dirty="0" err="1"/>
              <a:t>dari</a:t>
            </a:r>
            <a:r>
              <a:rPr lang="en-US" dirty="0"/>
              <a:t> 5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443C1-1722-42B4-AE91-946C72AF9D49}"/>
              </a:ext>
            </a:extLst>
          </p:cNvPr>
          <p:cNvSpPr/>
          <p:nvPr/>
        </p:nvSpPr>
        <p:spPr>
          <a:xfrm>
            <a:off x="6096000" y="3944847"/>
            <a:ext cx="5940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dikelas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negative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3FP dan 2FN.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B5053-5EAC-4998-A071-B516E6F91A5C}"/>
              </a:ext>
            </a:extLst>
          </p:cNvPr>
          <p:cNvSpPr/>
          <p:nvPr/>
        </p:nvSpPr>
        <p:spPr>
          <a:xfrm>
            <a:off x="6096000" y="4980048"/>
            <a:ext cx="59404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Pada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, AdaBoost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lain, yang paling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terpenting</a:t>
            </a:r>
            <a:r>
              <a:rPr lang="en-US" dirty="0"/>
              <a:t>. Jadi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pelengkap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pada </a:t>
            </a:r>
            <a:r>
              <a:rPr lang="en-US" dirty="0" err="1"/>
              <a:t>algoritma</a:t>
            </a:r>
            <a:r>
              <a:rPr lang="en-US" dirty="0"/>
              <a:t>. Jadi,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B7F35E-1D45-4D87-B389-DC0B5F8B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0" y="4800898"/>
            <a:ext cx="4932974" cy="1784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000B01-456E-46D7-B6B2-78846B124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18" y="2165499"/>
            <a:ext cx="4735523" cy="17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702629" y="6377631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32084" y="-1"/>
            <a:ext cx="12200164" cy="6858001"/>
          </a:xfrm>
          <a:prstGeom prst="rect">
            <a:avLst/>
          </a:prstGeom>
          <a:solidFill>
            <a:schemeClr val="accent3">
              <a:lumMod val="75000"/>
              <a:alpha val="9803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6086071" y="501163"/>
            <a:ext cx="10820400" cy="38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Adaptive Boosting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D990F-8DC4-40E3-9D6E-87996226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6" y="463058"/>
            <a:ext cx="1725386" cy="13155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3522E3-23D5-484D-9A59-9FBEB46483BE}"/>
              </a:ext>
            </a:extLst>
          </p:cNvPr>
          <p:cNvSpPr/>
          <p:nvPr/>
        </p:nvSpPr>
        <p:spPr>
          <a:xfrm>
            <a:off x="2606638" y="797664"/>
            <a:ext cx="3222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6C36B-1C7E-4926-AF6B-9A068BDF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6" y="2103932"/>
            <a:ext cx="1719179" cy="1822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093E5-96EB-4CA7-81B2-DF2082D1E8D5}"/>
                  </a:ext>
                </a:extLst>
              </p:cNvPr>
              <p:cNvSpPr/>
              <p:nvPr/>
            </p:nvSpPr>
            <p:spPr>
              <a:xfrm>
                <a:off x="2606639" y="2359295"/>
                <a:ext cx="322266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jalankan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pembelajaran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lemah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mendapatkan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klasifikasi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lemah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Tentukan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0.42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093E5-96EB-4CA7-81B2-DF2082D1E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639" y="2359295"/>
                <a:ext cx="3222660" cy="1477328"/>
              </a:xfrm>
              <a:prstGeom prst="rect">
                <a:avLst/>
              </a:prstGeom>
              <a:blipFill>
                <a:blip r:embed="rId4"/>
                <a:stretch>
                  <a:fillRect l="-1705" t="-2066" r="-94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F9033F4-A283-4C94-9636-AD8780890857}"/>
              </a:ext>
            </a:extLst>
          </p:cNvPr>
          <p:cNvSpPr/>
          <p:nvPr/>
        </p:nvSpPr>
        <p:spPr>
          <a:xfrm>
            <a:off x="2606638" y="4534197"/>
            <a:ext cx="348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menambah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titik-titik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kesalahan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klasifikasi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diklasifikasikan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D9C8C-9F38-4BD2-B8F6-87A718E29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09" y="4244781"/>
            <a:ext cx="1725386" cy="1830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4312C-199A-4E14-B228-34CD2B6B4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533" y="765580"/>
            <a:ext cx="1776799" cy="1830410"/>
          </a:xfrm>
          <a:prstGeom prst="rect">
            <a:avLst/>
          </a:prstGeom>
        </p:spPr>
      </p:pic>
      <p:sp>
        <p:nvSpPr>
          <p:cNvPr id="21" name="AutoShape 3">
            <a:extLst>
              <a:ext uri="{FF2B5EF4-FFF2-40B4-BE49-F238E27FC236}">
                <a16:creationId xmlns:a16="http://schemas.microsoft.com/office/drawing/2014/main" id="{B05A519D-93DF-4463-A1A0-052829369D32}"/>
              </a:ext>
            </a:extLst>
          </p:cNvPr>
          <p:cNvSpPr/>
          <p:nvPr/>
        </p:nvSpPr>
        <p:spPr>
          <a:xfrm>
            <a:off x="6057804" y="8021"/>
            <a:ext cx="70186" cy="6858001"/>
          </a:xfrm>
          <a:prstGeom prst="rect">
            <a:avLst/>
          </a:prstGeom>
          <a:solidFill>
            <a:schemeClr val="accent3">
              <a:lumMod val="75000"/>
              <a:alpha val="9803"/>
            </a:schemeClr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B581-95A6-43A8-AB23-D7D8E03C8565}"/>
                  </a:ext>
                </a:extLst>
              </p:cNvPr>
              <p:cNvSpPr/>
              <p:nvPr/>
            </p:nvSpPr>
            <p:spPr>
              <a:xfrm>
                <a:off x="8436323" y="1040948"/>
                <a:ext cx="3469891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jalankan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pembelajaran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lemah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penambahan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bobot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Tentukan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66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04B581-95A6-43A8-AB23-D7D8E03C8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323" y="1040948"/>
                <a:ext cx="3469891" cy="1477328"/>
              </a:xfrm>
              <a:prstGeom prst="rect">
                <a:avLst/>
              </a:prstGeom>
              <a:blipFill>
                <a:blip r:embed="rId7"/>
                <a:stretch>
                  <a:fillRect l="-1582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759B8C4-83D5-461D-82D9-8CA4CBC8A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9533" y="2821787"/>
            <a:ext cx="1776799" cy="179987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F22B650-ABB8-4A32-96B1-1AAB81D7803A}"/>
              </a:ext>
            </a:extLst>
          </p:cNvPr>
          <p:cNvSpPr/>
          <p:nvPr/>
        </p:nvSpPr>
        <p:spPr>
          <a:xfrm>
            <a:off x="8442629" y="3174940"/>
            <a:ext cx="348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menambah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titik-titik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kesalahan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klasifikasi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diklasifikasikan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88B26B-9A1E-4A52-A71D-19A3E148E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808" y="4959523"/>
            <a:ext cx="2226515" cy="1393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F5E488-B645-4C33-AF52-E200DF5A62E5}"/>
                  </a:ext>
                </a:extLst>
              </p:cNvPr>
              <p:cNvSpPr/>
              <p:nvPr/>
            </p:nvSpPr>
            <p:spPr>
              <a:xfrm>
                <a:off x="8633813" y="4917618"/>
                <a:ext cx="3469891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jalankan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algoritma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pembelajaran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lemah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penambahan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bobot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Tentukan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93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EF5E488-B645-4C33-AF52-E200DF5A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13" y="4917618"/>
                <a:ext cx="3469891" cy="1477328"/>
              </a:xfrm>
              <a:prstGeom prst="rect">
                <a:avLst/>
              </a:prstGeom>
              <a:blipFill>
                <a:blip r:embed="rId10"/>
                <a:stretch>
                  <a:fillRect l="-1404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3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42796" y="6377631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6042" y="-1"/>
            <a:ext cx="12200164" cy="6858001"/>
          </a:xfrm>
          <a:prstGeom prst="rect">
            <a:avLst/>
          </a:prstGeom>
          <a:solidFill>
            <a:schemeClr val="accent3">
              <a:lumMod val="75000"/>
              <a:alpha val="9803"/>
            </a:schemeClr>
          </a:solidFill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BCD14A-029D-497E-B5BD-B06ABCA7C4A5}"/>
              </a:ext>
            </a:extLst>
          </p:cNvPr>
          <p:cNvSpPr/>
          <p:nvPr/>
        </p:nvSpPr>
        <p:spPr>
          <a:xfrm>
            <a:off x="7279822" y="61642"/>
            <a:ext cx="484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Adaptive Boosting</a:t>
            </a:r>
            <a:endParaRPr lang="en-US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96E46-7D64-4EAC-BC0D-E6BAA2EE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40" y="507095"/>
            <a:ext cx="6764196" cy="3241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53CC72-2665-4094-A5DE-4434ED406615}"/>
                  </a:ext>
                </a:extLst>
              </p:cNvPr>
              <p:cNvSpPr/>
              <p:nvPr/>
            </p:nvSpPr>
            <p:spPr>
              <a:xfrm>
                <a:off x="611596" y="4243683"/>
                <a:ext cx="6764196" cy="1347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AdaBoost Coefficients update</a:t>
                </a:r>
              </a:p>
              <a:p>
                <a:endParaRPr lang="en-US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𝑗𝑢𝑚𝑙𝑎h𝑎𝑛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𝑏𝑜𝑏𝑜𝑡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𝑘𝑒𝑠𝑎𝑙𝑎h𝑎𝑛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𝑘𝑙𝑎𝑠𝑖𝑓𝑖𝑘𝑎𝑠𝑖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53CC72-2665-4094-A5DE-4434ED406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6" y="4243683"/>
                <a:ext cx="6764196" cy="1347869"/>
              </a:xfrm>
              <a:prstGeom prst="rect">
                <a:avLst/>
              </a:prstGeom>
              <a:blipFill>
                <a:blip r:embed="rId3"/>
                <a:stretch>
                  <a:fillRect l="-901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utoShape 3">
            <a:extLst>
              <a:ext uri="{FF2B5EF4-FFF2-40B4-BE49-F238E27FC236}">
                <a16:creationId xmlns:a16="http://schemas.microsoft.com/office/drawing/2014/main" id="{15CC0234-FB9B-441E-B7AC-2E6C31596187}"/>
              </a:ext>
            </a:extLst>
          </p:cNvPr>
          <p:cNvSpPr/>
          <p:nvPr/>
        </p:nvSpPr>
        <p:spPr>
          <a:xfrm>
            <a:off x="7577604" y="-2"/>
            <a:ext cx="61430" cy="6858001"/>
          </a:xfrm>
          <a:prstGeom prst="rect">
            <a:avLst/>
          </a:prstGeom>
          <a:solidFill>
            <a:schemeClr val="accent3">
              <a:lumMod val="75000"/>
              <a:alpha val="9803"/>
            </a:schemeClr>
          </a:solidFill>
        </p:spPr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95CCD300-3DF3-4FB0-B794-E67DD7340B16}"/>
              </a:ext>
            </a:extLst>
          </p:cNvPr>
          <p:cNvSpPr/>
          <p:nvPr/>
        </p:nvSpPr>
        <p:spPr>
          <a:xfrm>
            <a:off x="7625727" y="546327"/>
            <a:ext cx="10820400" cy="3862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07BA7F-921D-44A7-BE85-73C7139E861E}"/>
              </a:ext>
            </a:extLst>
          </p:cNvPr>
          <p:cNvSpPr/>
          <p:nvPr/>
        </p:nvSpPr>
        <p:spPr>
          <a:xfrm>
            <a:off x="7801748" y="6910602"/>
            <a:ext cx="4327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https://www.youtube.com/watch?v=-DUxtdeCiB4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F0B60D-4321-4F63-BF4E-A4CCBF981F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2000"/>
          </a:blip>
          <a:srcRect/>
          <a:stretch>
            <a:fillRect/>
          </a:stretch>
        </p:blipFill>
        <p:spPr>
          <a:xfrm>
            <a:off x="8057487" y="977302"/>
            <a:ext cx="3653468" cy="57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1384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Assistant Regular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ozi ozi</dc:creator>
  <cp:lastModifiedBy>ozi ozi</cp:lastModifiedBy>
  <cp:revision>65</cp:revision>
  <dcterms:created xsi:type="dcterms:W3CDTF">2020-06-08T04:45:39Z</dcterms:created>
  <dcterms:modified xsi:type="dcterms:W3CDTF">2020-07-09T00:43:12Z</dcterms:modified>
</cp:coreProperties>
</file>